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  <p:sldId id="264" r:id="rId36"/>
    <p:sldId id="265" r:id="rId37"/>
    <p:sldId id="266" r:id="rId38"/>
    <p:sldId id="267" r:id="rId3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Horizon" charset="1" panose="02000500000000000000"/>
      <p:regular r:id="rId10"/>
    </p:embeddedFont>
    <p:embeddedFont>
      <p:font typeface="Glock Grotesk" charset="1" panose="00000600000000000000"/>
      <p:regular r:id="rId11"/>
    </p:embeddedFont>
    <p:embeddedFont>
      <p:font typeface="Glock Grotesk Bold" charset="1" panose="00000805000000000000"/>
      <p:regular r:id="rId12"/>
    </p:embeddedFont>
    <p:embeddedFont>
      <p:font typeface="Glock Grotesk Light" charset="1" panose="00000506000000000000"/>
      <p:regular r:id="rId13"/>
    </p:embeddedFont>
    <p:embeddedFont>
      <p:font typeface="Glock Grotesk Medium" charset="1" panose="00000705000000000000"/>
      <p:regular r:id="rId14"/>
    </p:embeddedFont>
    <p:embeddedFont>
      <p:font typeface="Glock Grotesk Heavy" charset="1" panose="00000907000000000000"/>
      <p:regular r:id="rId15"/>
    </p:embeddedFont>
    <p:embeddedFont>
      <p:font typeface="Open Sauce" charset="1" panose="00000500000000000000"/>
      <p:regular r:id="rId16"/>
    </p:embeddedFont>
    <p:embeddedFont>
      <p:font typeface="Open Sauce Bold" charset="1" panose="00000800000000000000"/>
      <p:regular r:id="rId17"/>
    </p:embeddedFont>
    <p:embeddedFont>
      <p:font typeface="Open Sauce Italics" charset="1" panose="00000500000000000000"/>
      <p:regular r:id="rId18"/>
    </p:embeddedFont>
    <p:embeddedFont>
      <p:font typeface="Open Sauce Bold Italics" charset="1" panose="00000800000000000000"/>
      <p:regular r:id="rId19"/>
    </p:embeddedFont>
    <p:embeddedFont>
      <p:font typeface="Open Sauce Light" charset="1" panose="00000400000000000000"/>
      <p:regular r:id="rId20"/>
    </p:embeddedFont>
    <p:embeddedFont>
      <p:font typeface="Open Sauce Light Italics" charset="1" panose="00000400000000000000"/>
      <p:regular r:id="rId21"/>
    </p:embeddedFont>
    <p:embeddedFont>
      <p:font typeface="Open Sauce Medium" charset="1" panose="00000600000000000000"/>
      <p:regular r:id="rId22"/>
    </p:embeddedFont>
    <p:embeddedFont>
      <p:font typeface="Open Sauce Medium Italics" charset="1" panose="00000600000000000000"/>
      <p:regular r:id="rId23"/>
    </p:embeddedFont>
    <p:embeddedFont>
      <p:font typeface="Open Sauce Semi-Bold" charset="1" panose="00000700000000000000"/>
      <p:regular r:id="rId24"/>
    </p:embeddedFont>
    <p:embeddedFont>
      <p:font typeface="Open Sauce Semi-Bold Italics" charset="1" panose="00000700000000000000"/>
      <p:regular r:id="rId25"/>
    </p:embeddedFont>
    <p:embeddedFont>
      <p:font typeface="Open Sauce Heavy" charset="1" panose="00000A00000000000000"/>
      <p:regular r:id="rId26"/>
    </p:embeddedFont>
    <p:embeddedFont>
      <p:font typeface="Open Sauce Heavy Italics" charset="1" panose="00000A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36" Target="slides/slide9.xml" Type="http://schemas.openxmlformats.org/officeDocument/2006/relationships/slide"/><Relationship Id="rId37" Target="slides/slide10.xml" Type="http://schemas.openxmlformats.org/officeDocument/2006/relationships/slide"/><Relationship Id="rId38" Target="slides/slide11.xml" Type="http://schemas.openxmlformats.org/officeDocument/2006/relationships/slide"/><Relationship Id="rId39" Target="slides/slide12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7EgopXZc.mp4>
</file>

<file path=ppt/media/VAF7EuZCUIk.mp4>
</file>

<file path=ppt/media/image1.pn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VAF7EuZCUIk.mp4" Type="http://schemas.openxmlformats.org/officeDocument/2006/relationships/video"/><Relationship Id="rId4" Target="../media/VAF7EuZCUIk.mp4" Type="http://schemas.microsoft.com/office/2007/relationships/media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VAF7EgopXZc.mp4" Type="http://schemas.openxmlformats.org/officeDocument/2006/relationships/video"/><Relationship Id="rId4" Target="../media/VAF7EgopXZc.mp4" Type="http://schemas.microsoft.com/office/2007/relationships/media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VAF7EgopXZc.mp4" Type="http://schemas.openxmlformats.org/officeDocument/2006/relationships/video"/><Relationship Id="rId4" Target="../media/VAF7EgopXZc.mp4" Type="http://schemas.microsoft.com/office/2007/relationships/media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jpeg" Type="http://schemas.openxmlformats.org/officeDocument/2006/relationships/image"/><Relationship Id="rId5" Target="../media/image5.jpeg" Type="http://schemas.openxmlformats.org/officeDocument/2006/relationships/image"/><Relationship Id="rId6" Target="../media/image6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6269672" cy="62696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7608" t="0" r="7608" b="0"/>
          <a:stretch>
            <a:fillRect/>
          </a:stretch>
        </p:blipFill>
        <p:spPr>
          <a:xfrm flipH="false" flipV="false" rot="0">
            <a:off x="5677325" y="1028700"/>
            <a:ext cx="6933351" cy="8177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7608" t="0" r="7608" b="0"/>
          <a:stretch>
            <a:fillRect/>
          </a:stretch>
        </p:blipFill>
        <p:spPr>
          <a:xfrm flipH="false" flipV="false" rot="0">
            <a:off x="0" y="0"/>
            <a:ext cx="6933351" cy="8177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054382" y="4895851"/>
            <a:ext cx="8179237" cy="844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99"/>
              </a:lnSpc>
            </a:pPr>
            <a:r>
              <a:rPr lang="en-US" sz="1999">
                <a:solidFill>
                  <a:srgbClr val="EB1F2A"/>
                </a:solidFill>
                <a:latin typeface="Horizon"/>
              </a:rPr>
              <a:t>WELCOME TO THE WORLD OF TECHNOLOGY</a:t>
            </a:r>
          </a:p>
          <a:p>
            <a:pPr algn="ctr">
              <a:lnSpc>
                <a:spcPts val="3399"/>
              </a:lnSpc>
              <a:spcBef>
                <a:spcPct val="0"/>
              </a:spcBef>
            </a:pPr>
            <a:r>
              <a:rPr lang="en-US" sz="1999">
                <a:solidFill>
                  <a:srgbClr val="EB1F2A"/>
                </a:solidFill>
                <a:latin typeface="Horizon"/>
              </a:rPr>
              <a:t>error 404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740908" y="4875110"/>
            <a:ext cx="2806184" cy="422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9"/>
              </a:lnSpc>
              <a:spcBef>
                <a:spcPct val="0"/>
              </a:spcBef>
            </a:pPr>
            <a:r>
              <a:rPr lang="en-US" sz="2046">
                <a:solidFill>
                  <a:srgbClr val="EB1F2A"/>
                </a:solidFill>
                <a:latin typeface="Horizon"/>
              </a:rPr>
              <a:t>introducing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014408" y="2789951"/>
            <a:ext cx="2259185" cy="36783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733"/>
              </a:lnSpc>
              <a:spcBef>
                <a:spcPct val="0"/>
              </a:spcBef>
            </a:pPr>
            <a:r>
              <a:rPr lang="en-US" sz="17490">
                <a:solidFill>
                  <a:srgbClr val="EB1F2A"/>
                </a:solidFill>
                <a:latin typeface="Horizon"/>
              </a:rPr>
              <a:t>x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45880" y="4718513"/>
            <a:ext cx="7939485" cy="1678831"/>
            <a:chOff x="0" y="0"/>
            <a:chExt cx="10585981" cy="2238441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95250"/>
              <a:ext cx="10585981" cy="16319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120"/>
                </a:lnSpc>
              </a:pPr>
              <a:r>
                <a:rPr lang="en-US" sz="7600">
                  <a:solidFill>
                    <a:srgbClr val="FFFFFF"/>
                  </a:solidFill>
                  <a:latin typeface="Horizon"/>
                </a:rPr>
                <a:t>hyper_x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760075"/>
              <a:ext cx="10585981" cy="478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>
                  <a:solidFill>
                    <a:srgbClr val="EB1F2A"/>
                  </a:solidFill>
                  <a:latin typeface="Horizon"/>
                </a:rPr>
                <a:t>step towaRDS a new feature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8186030" y="1293651"/>
            <a:ext cx="2259185" cy="36783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733"/>
              </a:lnSpc>
              <a:spcBef>
                <a:spcPct val="0"/>
              </a:spcBef>
            </a:pPr>
            <a:r>
              <a:rPr lang="en-US" sz="17490">
                <a:solidFill>
                  <a:srgbClr val="EB1F2A"/>
                </a:solidFill>
                <a:latin typeface="Horizon"/>
              </a:rPr>
              <a:t>x</a:t>
            </a:r>
          </a:p>
        </p:txBody>
      </p:sp>
      <p:sp>
        <p:nvSpPr>
          <p:cNvPr name="AutoShape 6" id="6"/>
          <p:cNvSpPr/>
          <p:nvPr/>
        </p:nvSpPr>
        <p:spPr>
          <a:xfrm>
            <a:off x="6069503" y="6416394"/>
            <a:ext cx="6492240" cy="0"/>
          </a:xfrm>
          <a:prstGeom prst="line">
            <a:avLst/>
          </a:prstGeom>
          <a:ln cap="flat" w="38100">
            <a:solidFill>
              <a:srgbClr val="EB1F2A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667947" y="2739117"/>
            <a:ext cx="6783195" cy="4069917"/>
          </a:xfrm>
          <a:custGeom>
            <a:avLst/>
            <a:gdLst/>
            <a:ahLst/>
            <a:cxnLst/>
            <a:rect r="r" b="b" t="t" l="l"/>
            <a:pathLst>
              <a:path h="4069917" w="6783195">
                <a:moveTo>
                  <a:pt x="0" y="0"/>
                </a:moveTo>
                <a:lnTo>
                  <a:pt x="6783195" y="0"/>
                </a:lnTo>
                <a:lnTo>
                  <a:pt x="6783195" y="4069917"/>
                </a:lnTo>
                <a:lnTo>
                  <a:pt x="0" y="40699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338485" y="1719849"/>
            <a:ext cx="5442119" cy="518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5"/>
              </a:lnSpc>
              <a:spcBef>
                <a:spcPct val="0"/>
              </a:spcBef>
            </a:pPr>
            <a:r>
              <a:rPr lang="en-US" sz="2426">
                <a:solidFill>
                  <a:srgbClr val="FFFFFF"/>
                </a:solidFill>
                <a:latin typeface="Horizon"/>
              </a:rPr>
              <a:t>HYPER X cloud alpha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667947" y="2739117"/>
            <a:ext cx="6783195" cy="4069917"/>
          </a:xfrm>
          <a:custGeom>
            <a:avLst/>
            <a:gdLst/>
            <a:ahLst/>
            <a:cxnLst/>
            <a:rect r="r" b="b" t="t" l="l"/>
            <a:pathLst>
              <a:path h="4069917" w="6783195">
                <a:moveTo>
                  <a:pt x="0" y="0"/>
                </a:moveTo>
                <a:lnTo>
                  <a:pt x="6783195" y="0"/>
                </a:lnTo>
                <a:lnTo>
                  <a:pt x="6783195" y="4069917"/>
                </a:lnTo>
                <a:lnTo>
                  <a:pt x="0" y="40699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338485" y="1719849"/>
            <a:ext cx="5442119" cy="518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5"/>
              </a:lnSpc>
              <a:spcBef>
                <a:spcPct val="0"/>
              </a:spcBef>
            </a:pPr>
            <a:r>
              <a:rPr lang="en-US" sz="2426">
                <a:solidFill>
                  <a:srgbClr val="FFFFFF"/>
                </a:solidFill>
                <a:latin typeface="Horizon"/>
              </a:rPr>
              <a:t>HYPER X cloud alpha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1305" y="168071"/>
            <a:ext cx="9904443" cy="8606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9"/>
              </a:lnSpc>
            </a:pPr>
            <a:r>
              <a:rPr lang="en-US" sz="2046">
                <a:solidFill>
                  <a:srgbClr val="FFFFFF"/>
                </a:solidFill>
                <a:latin typeface="Horizon"/>
              </a:rPr>
              <a:t>The super exclusive headphones for</a:t>
            </a:r>
          </a:p>
          <a:p>
            <a:pPr algn="ctr">
              <a:lnSpc>
                <a:spcPts val="3479"/>
              </a:lnSpc>
              <a:spcBef>
                <a:spcPct val="0"/>
              </a:spcBef>
            </a:pPr>
            <a:r>
              <a:rPr lang="en-US" sz="2046">
                <a:solidFill>
                  <a:srgbClr val="FFFFFF"/>
                </a:solidFill>
                <a:latin typeface="Horizon"/>
              </a:rPr>
              <a:t> better gaming experience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667947" y="2739117"/>
            <a:ext cx="6783195" cy="4069917"/>
          </a:xfrm>
          <a:custGeom>
            <a:avLst/>
            <a:gdLst/>
            <a:ahLst/>
            <a:cxnLst/>
            <a:rect r="r" b="b" t="t" l="l"/>
            <a:pathLst>
              <a:path h="4069917" w="6783195">
                <a:moveTo>
                  <a:pt x="0" y="0"/>
                </a:moveTo>
                <a:lnTo>
                  <a:pt x="6783195" y="0"/>
                </a:lnTo>
                <a:lnTo>
                  <a:pt x="6783195" y="4069917"/>
                </a:lnTo>
                <a:lnTo>
                  <a:pt x="0" y="40699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338485" y="1719849"/>
            <a:ext cx="5442119" cy="518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5"/>
              </a:lnSpc>
              <a:spcBef>
                <a:spcPct val="0"/>
              </a:spcBef>
            </a:pPr>
            <a:r>
              <a:rPr lang="en-US" sz="2426">
                <a:solidFill>
                  <a:srgbClr val="FFFFFF"/>
                </a:solidFill>
                <a:latin typeface="Horizon"/>
              </a:rPr>
              <a:t>HYPER X cloud alpha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1305" y="168071"/>
            <a:ext cx="9904443" cy="8606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9"/>
              </a:lnSpc>
            </a:pPr>
            <a:r>
              <a:rPr lang="en-US" sz="2046">
                <a:solidFill>
                  <a:srgbClr val="FFFFFF"/>
                </a:solidFill>
                <a:latin typeface="Horizon"/>
              </a:rPr>
              <a:t>The super exclusive headphones for</a:t>
            </a:r>
          </a:p>
          <a:p>
            <a:pPr algn="ctr">
              <a:lnSpc>
                <a:spcPts val="3479"/>
              </a:lnSpc>
              <a:spcBef>
                <a:spcPct val="0"/>
              </a:spcBef>
            </a:pPr>
            <a:r>
              <a:rPr lang="en-US" sz="2046">
                <a:solidFill>
                  <a:srgbClr val="FFFFFF"/>
                </a:solidFill>
                <a:latin typeface="Horizon"/>
              </a:rPr>
              <a:t> better gaming experience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338485" y="7350441"/>
            <a:ext cx="5442119" cy="415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Horizon"/>
              </a:rPr>
              <a:t>price - ₹12,999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2576" y="1567637"/>
            <a:ext cx="9833172" cy="89060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5"/>
              </a:lnSpc>
              <a:spcBef>
                <a:spcPct val="0"/>
              </a:spcBef>
            </a:pPr>
            <a:r>
              <a:rPr lang="en-US" sz="1808">
                <a:solidFill>
                  <a:srgbClr val="FFFFFF"/>
                </a:solidFill>
                <a:latin typeface="Horizon"/>
              </a:rPr>
              <a:t>Ab</a:t>
            </a:r>
            <a:r>
              <a:rPr lang="en-US" sz="1808">
                <a:solidFill>
                  <a:srgbClr val="FFFFFF"/>
                </a:solidFill>
                <a:latin typeface="Horizon"/>
              </a:rPr>
              <a:t>out this item</a:t>
            </a:r>
          </a:p>
          <a:p>
            <a:pPr marL="390557" indent="-195279" lvl="1">
              <a:lnSpc>
                <a:spcPts val="3075"/>
              </a:lnSpc>
              <a:spcBef>
                <a:spcPct val="0"/>
              </a:spcBef>
              <a:buFont typeface="Arial"/>
              <a:buChar char="•"/>
            </a:pPr>
            <a:r>
              <a:rPr lang="en-US" sz="1808">
                <a:solidFill>
                  <a:srgbClr val="FFFFFF"/>
                </a:solidFill>
                <a:latin typeface="Horizon"/>
              </a:rPr>
              <a:t>HyperX Dual chamber drivers for more distinction and less distortion</a:t>
            </a:r>
          </a:p>
          <a:p>
            <a:pPr marL="390557" indent="-195279" lvl="1">
              <a:lnSpc>
                <a:spcPts val="3075"/>
              </a:lnSpc>
              <a:spcBef>
                <a:spcPct val="0"/>
              </a:spcBef>
              <a:buFont typeface="Arial"/>
              <a:buChar char="•"/>
            </a:pPr>
            <a:r>
              <a:rPr lang="en-US" sz="1808">
                <a:solidFill>
                  <a:srgbClr val="FFFFFF"/>
                </a:solidFill>
                <a:latin typeface="Horizon"/>
              </a:rPr>
              <a:t>Signature award-winning HyperX comfort, Type: Circumaural, closed back</a:t>
            </a:r>
          </a:p>
          <a:p>
            <a:pPr marL="390557" indent="-195279" lvl="1">
              <a:lnSpc>
                <a:spcPts val="3075"/>
              </a:lnSpc>
              <a:spcBef>
                <a:spcPct val="0"/>
              </a:spcBef>
              <a:buFont typeface="Arial"/>
              <a:buChar char="•"/>
            </a:pPr>
            <a:r>
              <a:rPr lang="en-US" sz="1808">
                <a:solidFill>
                  <a:srgbClr val="FFFFFF"/>
                </a:solidFill>
                <a:latin typeface="Horizon"/>
              </a:rPr>
              <a:t>Durable aluminium frame with expanded headband</a:t>
            </a:r>
          </a:p>
          <a:p>
            <a:pPr marL="390557" indent="-195279" lvl="1">
              <a:lnSpc>
                <a:spcPts val="3075"/>
              </a:lnSpc>
              <a:spcBef>
                <a:spcPct val="0"/>
              </a:spcBef>
              <a:buFont typeface="Arial"/>
              <a:buChar char="•"/>
            </a:pPr>
            <a:r>
              <a:rPr lang="en-US" sz="1808">
                <a:solidFill>
                  <a:srgbClr val="FFFFFF"/>
                </a:solidFill>
                <a:latin typeface="Horizon"/>
              </a:rPr>
              <a:t>Detachable braided cable with convenient in-line audio control, detachable noise cancellation microphone. Impedance: 65 Ω</a:t>
            </a:r>
          </a:p>
          <a:p>
            <a:pPr marL="390557" indent="-195279" lvl="1">
              <a:lnSpc>
                <a:spcPts val="3075"/>
              </a:lnSpc>
              <a:spcBef>
                <a:spcPct val="0"/>
              </a:spcBef>
              <a:buFont typeface="Arial"/>
              <a:buChar char="•"/>
            </a:pPr>
            <a:r>
              <a:rPr lang="en-US" sz="1808">
                <a:solidFill>
                  <a:srgbClr val="FFFFFF"/>
                </a:solidFill>
                <a:latin typeface="Horizon"/>
              </a:rPr>
              <a:t>Microphone Frequency response: 50Hz-18,000Hz</a:t>
            </a:r>
          </a:p>
          <a:p>
            <a:pPr marL="390557" indent="-195279" lvl="1">
              <a:lnSpc>
                <a:spcPts val="3075"/>
              </a:lnSpc>
              <a:spcBef>
                <a:spcPct val="0"/>
              </a:spcBef>
              <a:buFont typeface="Arial"/>
              <a:buChar char="•"/>
            </a:pPr>
            <a:r>
              <a:rPr lang="en-US" sz="1808">
                <a:solidFill>
                  <a:srgbClr val="FFFFFF"/>
                </a:solidFill>
                <a:latin typeface="Horizon"/>
              </a:rPr>
              <a:t>HyperX Dual chamber drivers for more distinction and less distortion</a:t>
            </a:r>
          </a:p>
          <a:p>
            <a:pPr marL="390557" indent="-195279" lvl="1">
              <a:lnSpc>
                <a:spcPts val="3075"/>
              </a:lnSpc>
              <a:spcBef>
                <a:spcPct val="0"/>
              </a:spcBef>
              <a:buFont typeface="Arial"/>
              <a:buChar char="•"/>
            </a:pPr>
            <a:r>
              <a:rPr lang="en-US" sz="1808">
                <a:solidFill>
                  <a:srgbClr val="FFFFFF"/>
                </a:solidFill>
                <a:latin typeface="Horizon"/>
              </a:rPr>
              <a:t>Signature award-winning HyperX comfort, Type: Circumaural, closed back</a:t>
            </a:r>
          </a:p>
          <a:p>
            <a:pPr marL="390557" indent="-195279" lvl="1">
              <a:lnSpc>
                <a:spcPts val="3075"/>
              </a:lnSpc>
              <a:spcBef>
                <a:spcPct val="0"/>
              </a:spcBef>
              <a:buFont typeface="Arial"/>
              <a:buChar char="•"/>
            </a:pPr>
            <a:r>
              <a:rPr lang="en-US" sz="1808">
                <a:solidFill>
                  <a:srgbClr val="FFFFFF"/>
                </a:solidFill>
                <a:latin typeface="Horizon"/>
              </a:rPr>
              <a:t>Durable aluminium frame with expanded headband</a:t>
            </a:r>
          </a:p>
          <a:p>
            <a:pPr marL="390557" indent="-195279" lvl="1">
              <a:lnSpc>
                <a:spcPts val="3075"/>
              </a:lnSpc>
              <a:spcBef>
                <a:spcPct val="0"/>
              </a:spcBef>
              <a:buFont typeface="Arial"/>
              <a:buChar char="•"/>
            </a:pPr>
            <a:r>
              <a:rPr lang="en-US" sz="1808">
                <a:solidFill>
                  <a:srgbClr val="FFFFFF"/>
                </a:solidFill>
                <a:latin typeface="Horizon"/>
              </a:rPr>
              <a:t>Detachable braided cable with convenient in-line audio control, detachable noise cancellation microphone. Impedance: 65 Ω; Microphone Frequency response: 50Hz-18,000Hz</a:t>
            </a:r>
          </a:p>
          <a:p>
            <a:pPr marL="390557" indent="-195279" lvl="1">
              <a:lnSpc>
                <a:spcPts val="3075"/>
              </a:lnSpc>
              <a:spcBef>
                <a:spcPct val="0"/>
              </a:spcBef>
              <a:buFont typeface="Arial"/>
              <a:buChar char="•"/>
            </a:pPr>
            <a:r>
              <a:rPr lang="en-US" sz="1808">
                <a:solidFill>
                  <a:srgbClr val="FFFFFF"/>
                </a:solidFill>
                <a:latin typeface="Horizon"/>
              </a:rPr>
              <a:t>Warranty Description: 2 Years</a:t>
            </a:r>
          </a:p>
          <a:p>
            <a:pPr>
              <a:lnSpc>
                <a:spcPts val="3075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667947" y="8309292"/>
            <a:ext cx="6915839" cy="1298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9"/>
              </a:lnSpc>
            </a:pPr>
            <a:r>
              <a:rPr lang="en-US" sz="2046">
                <a:solidFill>
                  <a:srgbClr val="FFFFFF"/>
                </a:solidFill>
                <a:latin typeface="Horizon"/>
              </a:rPr>
              <a:t>available on the offi cial store as well </a:t>
            </a:r>
          </a:p>
          <a:p>
            <a:pPr algn="ctr">
              <a:lnSpc>
                <a:spcPts val="3479"/>
              </a:lnSpc>
              <a:spcBef>
                <a:spcPct val="0"/>
              </a:spcBef>
            </a:pPr>
            <a:r>
              <a:rPr lang="en-US" sz="2046">
                <a:solidFill>
                  <a:srgbClr val="FFFFFF"/>
                </a:solidFill>
                <a:latin typeface="Horizon"/>
              </a:rPr>
              <a:t>as other shopping platforms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42359"/>
            <a:ext cx="12548607" cy="82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Horizon"/>
              </a:rPr>
              <a:t>Executive Summary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5400000">
            <a:off x="13322020" y="-414047"/>
            <a:ext cx="9931959" cy="4849650"/>
          </a:xfrm>
          <a:custGeom>
            <a:avLst/>
            <a:gdLst/>
            <a:ahLst/>
            <a:cxnLst/>
            <a:rect r="r" b="b" t="t" l="l"/>
            <a:pathLst>
              <a:path h="4849650" w="9931959">
                <a:moveTo>
                  <a:pt x="0" y="0"/>
                </a:moveTo>
                <a:lnTo>
                  <a:pt x="9931960" y="0"/>
                </a:lnTo>
                <a:lnTo>
                  <a:pt x="9931960" y="4849650"/>
                </a:lnTo>
                <a:lnTo>
                  <a:pt x="0" y="48496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726162" y="7438762"/>
            <a:ext cx="9931959" cy="4849650"/>
          </a:xfrm>
          <a:custGeom>
            <a:avLst/>
            <a:gdLst/>
            <a:ahLst/>
            <a:cxnLst/>
            <a:rect r="r" b="b" t="t" l="l"/>
            <a:pathLst>
              <a:path h="4849650" w="9931959">
                <a:moveTo>
                  <a:pt x="0" y="0"/>
                </a:moveTo>
                <a:lnTo>
                  <a:pt x="9931960" y="0"/>
                </a:lnTo>
                <a:lnTo>
                  <a:pt x="9931960" y="4849650"/>
                </a:lnTo>
                <a:lnTo>
                  <a:pt x="0" y="48496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2877501"/>
            <a:ext cx="16230600" cy="6380799"/>
            <a:chOff x="0" y="0"/>
            <a:chExt cx="4274726" cy="16805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1680540"/>
            </a:xfrm>
            <a:custGeom>
              <a:avLst/>
              <a:gdLst/>
              <a:ahLst/>
              <a:cxnLst/>
              <a:rect r="r" b="b" t="t" l="l"/>
              <a:pathLst>
                <a:path h="1680540" w="4274726">
                  <a:moveTo>
                    <a:pt x="9540" y="0"/>
                  </a:moveTo>
                  <a:lnTo>
                    <a:pt x="4265186" y="0"/>
                  </a:lnTo>
                  <a:cubicBezTo>
                    <a:pt x="4270455" y="0"/>
                    <a:pt x="4274726" y="4271"/>
                    <a:pt x="4274726" y="9540"/>
                  </a:cubicBezTo>
                  <a:lnTo>
                    <a:pt x="4274726" y="1671000"/>
                  </a:lnTo>
                  <a:cubicBezTo>
                    <a:pt x="4274726" y="1676269"/>
                    <a:pt x="4270455" y="1680540"/>
                    <a:pt x="4265186" y="1680540"/>
                  </a:cubicBezTo>
                  <a:lnTo>
                    <a:pt x="9540" y="1680540"/>
                  </a:lnTo>
                  <a:cubicBezTo>
                    <a:pt x="7010" y="1680540"/>
                    <a:pt x="4583" y="1679534"/>
                    <a:pt x="2794" y="1677745"/>
                  </a:cubicBezTo>
                  <a:cubicBezTo>
                    <a:pt x="1005" y="1675956"/>
                    <a:pt x="0" y="1673530"/>
                    <a:pt x="0" y="1671000"/>
                  </a:cubicBezTo>
                  <a:lnTo>
                    <a:pt x="0" y="9540"/>
                  </a:lnTo>
                  <a:cubicBezTo>
                    <a:pt x="0" y="4271"/>
                    <a:pt x="4271" y="0"/>
                    <a:pt x="9540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4274726" cy="17281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82477" y="3429818"/>
            <a:ext cx="2703086" cy="2414497"/>
            <a:chOff x="0" y="0"/>
            <a:chExt cx="3604115" cy="3219329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4"/>
            <a:srcRect l="0" t="20225" r="0" b="20225"/>
            <a:stretch>
              <a:fillRect/>
            </a:stretch>
          </p:blipFill>
          <p:spPr>
            <a:xfrm flipH="false" flipV="false">
              <a:off x="0" y="0"/>
              <a:ext cx="3604115" cy="3219329"/>
            </a:xfrm>
            <a:prstGeom prst="rect">
              <a:avLst/>
            </a:prstGeom>
          </p:spPr>
        </p:pic>
      </p:grpSp>
      <p:grpSp>
        <p:nvGrpSpPr>
          <p:cNvPr name="Group 10" id="10"/>
          <p:cNvGrpSpPr/>
          <p:nvPr/>
        </p:nvGrpSpPr>
        <p:grpSpPr>
          <a:xfrm rot="0">
            <a:off x="1582477" y="6231513"/>
            <a:ext cx="2703086" cy="2414497"/>
            <a:chOff x="0" y="0"/>
            <a:chExt cx="3604115" cy="3219329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5"/>
            <a:srcRect l="12705" t="0" r="12705" b="0"/>
            <a:stretch>
              <a:fillRect/>
            </a:stretch>
          </p:blipFill>
          <p:spPr>
            <a:xfrm flipH="false" flipV="false">
              <a:off x="0" y="0"/>
              <a:ext cx="3604115" cy="3219329"/>
            </a:xfrm>
            <a:prstGeom prst="rect">
              <a:avLst/>
            </a:prstGeom>
          </p:spPr>
        </p:pic>
      </p:grpSp>
      <p:grpSp>
        <p:nvGrpSpPr>
          <p:cNvPr name="Group 12" id="12"/>
          <p:cNvGrpSpPr/>
          <p:nvPr/>
        </p:nvGrpSpPr>
        <p:grpSpPr>
          <a:xfrm rot="0">
            <a:off x="10436071" y="3525068"/>
            <a:ext cx="2703086" cy="5120942"/>
            <a:chOff x="0" y="0"/>
            <a:chExt cx="3604115" cy="6827923"/>
          </a:xfrm>
        </p:grpSpPr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6"/>
            <a:srcRect l="10386" t="0" r="10386" b="0"/>
            <a:stretch>
              <a:fillRect/>
            </a:stretch>
          </p:blipFill>
          <p:spPr>
            <a:xfrm flipH="false" flipV="false">
              <a:off x="0" y="0"/>
              <a:ext cx="3604115" cy="6827923"/>
            </a:xfrm>
            <a:prstGeom prst="rect">
              <a:avLst/>
            </a:prstGeom>
          </p:spPr>
        </p:pic>
      </p:grpSp>
      <p:grpSp>
        <p:nvGrpSpPr>
          <p:cNvPr name="Group 14" id="14"/>
          <p:cNvGrpSpPr/>
          <p:nvPr/>
        </p:nvGrpSpPr>
        <p:grpSpPr>
          <a:xfrm rot="0">
            <a:off x="4724895" y="3972738"/>
            <a:ext cx="4961806" cy="1328658"/>
            <a:chOff x="0" y="0"/>
            <a:chExt cx="6615741" cy="1771544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710038"/>
              <a:ext cx="6615741" cy="10615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210"/>
                </a:lnSpc>
              </a:pPr>
              <a:r>
                <a:rPr lang="en-US" sz="1300">
                  <a:solidFill>
                    <a:srgbClr val="FFFFFF"/>
                  </a:solidFill>
                  <a:latin typeface="Glock Grotesk"/>
                </a:rPr>
                <a:t>Founded as a self-run business in 2002, the company has steadily expanded until it achieved its current national reach.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-76200"/>
              <a:ext cx="6615741" cy="478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00"/>
                </a:lnSpc>
              </a:pPr>
              <a:r>
                <a:rPr lang="en-US" sz="2000">
                  <a:solidFill>
                    <a:srgbClr val="FFFFFF"/>
                  </a:solidFill>
                  <a:latin typeface="Horizon"/>
                </a:rPr>
                <a:t>Company </a:t>
              </a:r>
              <a:r>
                <a:rPr lang="en-US" sz="2000">
                  <a:solidFill>
                    <a:srgbClr val="EB1F2A"/>
                  </a:solidFill>
                  <a:latin typeface="Horizon"/>
                </a:rPr>
                <a:t>Overview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4724895" y="6598221"/>
            <a:ext cx="4961806" cy="1681083"/>
            <a:chOff x="0" y="0"/>
            <a:chExt cx="6615741" cy="2241444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1179938"/>
              <a:ext cx="6615741" cy="10615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210"/>
                </a:lnSpc>
              </a:pPr>
              <a:r>
                <a:rPr lang="en-US" sz="1300">
                  <a:solidFill>
                    <a:srgbClr val="FFFFFF"/>
                  </a:solidFill>
                  <a:latin typeface="Glock Grotesk"/>
                </a:rPr>
                <a:t>The company has recently been rated</a:t>
              </a:r>
            </a:p>
            <a:p>
              <a:pPr>
                <a:lnSpc>
                  <a:spcPts val="2210"/>
                </a:lnSpc>
              </a:pPr>
              <a:r>
                <a:rPr lang="en-US" sz="1300">
                  <a:solidFill>
                    <a:srgbClr val="FFFFFF"/>
                  </a:solidFill>
                  <a:latin typeface="Glock Grotesk"/>
                </a:rPr>
                <a:t>as one of the top ten best-performing businesses in the sector.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-76200"/>
              <a:ext cx="6615741" cy="9482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00"/>
                </a:lnSpc>
              </a:pPr>
              <a:r>
                <a:rPr lang="en-US" sz="2000">
                  <a:solidFill>
                    <a:srgbClr val="FFFFFF"/>
                  </a:solidFill>
                  <a:latin typeface="Horizon"/>
                </a:rPr>
                <a:t>Current </a:t>
              </a:r>
              <a:r>
                <a:rPr lang="en-US" sz="2000">
                  <a:solidFill>
                    <a:srgbClr val="EB1F2A"/>
                  </a:solidFill>
                  <a:latin typeface="Horizon"/>
                </a:rPr>
                <a:t>Market Position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3577307" y="3968928"/>
            <a:ext cx="3201264" cy="2233533"/>
            <a:chOff x="0" y="0"/>
            <a:chExt cx="4268352" cy="2978044"/>
          </a:xfrm>
        </p:grpSpPr>
        <p:sp>
          <p:nvSpPr>
            <p:cNvPr name="TextBox 21" id="21"/>
            <p:cNvSpPr txBox="true"/>
            <p:nvPr/>
          </p:nvSpPr>
          <p:spPr>
            <a:xfrm rot="0">
              <a:off x="0" y="1179938"/>
              <a:ext cx="4268352" cy="1798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210"/>
                </a:lnSpc>
              </a:pPr>
              <a:r>
                <a:rPr lang="en-US" sz="1300">
                  <a:solidFill>
                    <a:srgbClr val="FFFFFF"/>
                  </a:solidFill>
                  <a:latin typeface="Glock Grotesk"/>
                </a:rPr>
                <a:t>To expand our reach</a:t>
              </a:r>
            </a:p>
            <a:p>
              <a:pPr>
                <a:lnSpc>
                  <a:spcPts val="2210"/>
                </a:lnSpc>
              </a:pPr>
              <a:r>
                <a:rPr lang="en-US" sz="1300">
                  <a:solidFill>
                    <a:srgbClr val="FFFFFF"/>
                  </a:solidFill>
                  <a:latin typeface="Glock Grotesk"/>
                </a:rPr>
                <a:t>to a global scale</a:t>
              </a:r>
            </a:p>
            <a:p>
              <a:pPr>
                <a:lnSpc>
                  <a:spcPts val="2210"/>
                </a:lnSpc>
              </a:pPr>
              <a:r>
                <a:rPr lang="en-US" sz="1300">
                  <a:solidFill>
                    <a:srgbClr val="FFFFFF"/>
                  </a:solidFill>
                  <a:latin typeface="Glock Grotesk"/>
                </a:rPr>
                <a:t>and to ultimately</a:t>
              </a:r>
            </a:p>
            <a:p>
              <a:pPr>
                <a:lnSpc>
                  <a:spcPts val="2210"/>
                </a:lnSpc>
              </a:pPr>
              <a:r>
                <a:rPr lang="en-US" sz="1300">
                  <a:solidFill>
                    <a:srgbClr val="FFFFFF"/>
                  </a:solidFill>
                  <a:latin typeface="Glock Grotesk"/>
                </a:rPr>
                <a:t>help in consolidating</a:t>
              </a:r>
            </a:p>
            <a:p>
              <a:pPr>
                <a:lnSpc>
                  <a:spcPts val="2210"/>
                </a:lnSpc>
              </a:pPr>
              <a:r>
                <a:rPr lang="en-US" sz="1300">
                  <a:solidFill>
                    <a:srgbClr val="FFFFFF"/>
                  </a:solidFill>
                  <a:latin typeface="Glock Grotesk"/>
                </a:rPr>
                <a:t>the industry.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-76200"/>
              <a:ext cx="4268352" cy="9482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00"/>
                </a:lnSpc>
              </a:pPr>
              <a:r>
                <a:rPr lang="en-US" sz="2000">
                  <a:solidFill>
                    <a:srgbClr val="FFFFFF"/>
                  </a:solidFill>
                  <a:latin typeface="Horizon"/>
                </a:rPr>
                <a:t>Company </a:t>
              </a:r>
              <a:r>
                <a:rPr lang="en-US" sz="2000">
                  <a:solidFill>
                    <a:srgbClr val="EB1F2A"/>
                  </a:solidFill>
                  <a:latin typeface="Horizon"/>
                </a:rPr>
                <a:t>Vision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5012514" y="1028700"/>
            <a:ext cx="2246786" cy="886626"/>
            <a:chOff x="0" y="0"/>
            <a:chExt cx="1924525" cy="759456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924525" cy="759456"/>
            </a:xfrm>
            <a:custGeom>
              <a:avLst/>
              <a:gdLst/>
              <a:ahLst/>
              <a:cxnLst/>
              <a:rect r="r" b="b" t="t" l="l"/>
              <a:pathLst>
                <a:path h="759456" w="1924525">
                  <a:moveTo>
                    <a:pt x="0" y="0"/>
                  </a:moveTo>
                  <a:lnTo>
                    <a:pt x="1924525" y="0"/>
                  </a:lnTo>
                  <a:lnTo>
                    <a:pt x="1924525" y="759456"/>
                  </a:lnTo>
                  <a:lnTo>
                    <a:pt x="0" y="759456"/>
                  </a:lnTo>
                  <a:close/>
                </a:path>
              </a:pathLst>
            </a:custGeom>
            <a:solidFill>
              <a:srgbClr val="EB1F2A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1924525" cy="807081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1760"/>
                </a:lnSpc>
              </a:pPr>
              <a:r>
                <a:rPr lang="en-US" sz="1100">
                  <a:solidFill>
                    <a:srgbClr val="FFFFFF"/>
                  </a:solidFill>
                  <a:latin typeface="Glock Grotesk"/>
                </a:rPr>
                <a:t>BACK TO</a:t>
              </a:r>
            </a:p>
            <a:p>
              <a:pPr algn="ctr">
                <a:lnSpc>
                  <a:spcPts val="1760"/>
                </a:lnSpc>
              </a:pPr>
              <a:r>
                <a:rPr lang="en-US" sz="1100">
                  <a:solidFill>
                    <a:srgbClr val="FFFFFF"/>
                  </a:solidFill>
                  <a:latin typeface="Glock Grotesk"/>
                </a:rPr>
                <a:t>NAVIGATION PAGE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DAF7AHGxo-A</dc:identifier>
  <dcterms:modified xsi:type="dcterms:W3CDTF">2011-08-01T06:04:30Z</dcterms:modified>
  <cp:revision>1</cp:revision>
  <dc:title>TECH SPACE</dc:title>
</cp:coreProperties>
</file>

<file path=docProps/thumbnail.jpeg>
</file>